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156"/>
    <a:srgbClr val="702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2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4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9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1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3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2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9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8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1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C53E-3AF2-4B50-A5E4-D215F40D66C5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A6BCF-1E56-4342-9D0C-FF871B0BA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5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252157"/>
              </p:ext>
            </p:extLst>
          </p:nvPr>
        </p:nvGraphicFramePr>
        <p:xfrm>
          <a:off x="76196" y="1680916"/>
          <a:ext cx="7620000" cy="16906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15957"/>
                <a:gridCol w="2456883"/>
                <a:gridCol w="1353117"/>
                <a:gridCol w="2594043"/>
              </a:tblGrid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Date: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  <a:r>
                        <a:rPr lang="en-US" sz="1050" b="0" dirty="0" smtClean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__________________________________</a:t>
                      </a:r>
                      <a:endParaRPr lang="en-US" sz="1050" b="0" dirty="0">
                        <a:solidFill>
                          <a:srgbClr val="485156"/>
                        </a:solidFill>
                        <a:effectLst/>
                        <a:latin typeface="Arvo" panose="02000000000000000000" pitchFamily="2" charset="0"/>
                        <a:ea typeface="Arvo" panose="02000000000000000000" pitchFamily="2" charset="0"/>
                      </a:endParaRP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Category of Group: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  <a:r>
                        <a:rPr lang="en-US" sz="1050" b="0" dirty="0" smtClean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___________________________________</a:t>
                      </a:r>
                      <a:endParaRPr lang="en-US" sz="1050" b="0" dirty="0">
                        <a:solidFill>
                          <a:srgbClr val="485156"/>
                        </a:solidFill>
                        <a:effectLst/>
                        <a:latin typeface="Arvo" panose="02000000000000000000" pitchFamily="2" charset="0"/>
                        <a:ea typeface="Arvo" panose="02000000000000000000" pitchFamily="2" charset="0"/>
                      </a:endParaRP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Location: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  <a:r>
                        <a:rPr lang="en-US" sz="1050" b="0" dirty="0" smtClean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__________________________________</a:t>
                      </a:r>
                      <a:endParaRPr lang="en-US" sz="1050" b="0" dirty="0">
                        <a:solidFill>
                          <a:srgbClr val="485156"/>
                        </a:solidFill>
                        <a:effectLst/>
                        <a:latin typeface="Arvo" panose="02000000000000000000" pitchFamily="2" charset="0"/>
                        <a:ea typeface="Arvo" panose="02000000000000000000" pitchFamily="2" charset="0"/>
                      </a:endParaRP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Moderator: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___________________________________</a:t>
                      </a: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47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# of Participants: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  <a:r>
                        <a:rPr lang="en-US" sz="1050" b="0" dirty="0" smtClean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__________________________________</a:t>
                      </a:r>
                      <a:endParaRPr lang="en-US" sz="1050" b="0" dirty="0">
                        <a:solidFill>
                          <a:srgbClr val="485156"/>
                        </a:solidFill>
                        <a:effectLst/>
                        <a:latin typeface="Arvo" panose="02000000000000000000" pitchFamily="2" charset="0"/>
                        <a:ea typeface="Arvo" panose="02000000000000000000" pitchFamily="2" charset="0"/>
                      </a:endParaRP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Note-taker: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___________________________________</a:t>
                      </a: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145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Demographics: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  <a:r>
                        <a:rPr lang="en-US" sz="1050" b="0" dirty="0" smtClean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__________________________________</a:t>
                      </a:r>
                      <a:endParaRPr lang="en-US" sz="1050" b="0" dirty="0">
                        <a:solidFill>
                          <a:srgbClr val="485156"/>
                        </a:solidFill>
                        <a:effectLst/>
                        <a:latin typeface="Arvo" panose="02000000000000000000" pitchFamily="2" charset="0"/>
                        <a:ea typeface="Arvo" panose="02000000000000000000" pitchFamily="2" charset="0"/>
                      </a:endParaRP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477" marR="5347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20591"/>
              </p:ext>
            </p:extLst>
          </p:nvPr>
        </p:nvGraphicFramePr>
        <p:xfrm>
          <a:off x="534985" y="3776623"/>
          <a:ext cx="6702425" cy="23225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22184"/>
                <a:gridCol w="2239875"/>
                <a:gridCol w="2240366"/>
              </a:tblGrid>
              <a:tr h="2111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Brief Summary/Key Points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Notable Quotes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Observations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1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4985" y="6504211"/>
            <a:ext cx="22092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70246A"/>
                </a:solidFill>
                <a:effectLst/>
                <a:latin typeface="Arvo" panose="02000000000000000000" pitchFamily="2" charset="0"/>
                <a:ea typeface="Arvo" panose="02000000000000000000" pitchFamily="2" charset="0"/>
              </a:rPr>
              <a:t>Q2. [Insert question text]?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70246A"/>
              </a:solidFill>
              <a:effectLst/>
              <a:latin typeface="Arvo" panose="02000000000000000000" pitchFamily="2" charset="0"/>
              <a:ea typeface="Arvo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305039"/>
              </p:ext>
            </p:extLst>
          </p:nvPr>
        </p:nvGraphicFramePr>
        <p:xfrm>
          <a:off x="534985" y="7041905"/>
          <a:ext cx="6702425" cy="25309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22184"/>
                <a:gridCol w="2119632"/>
                <a:gridCol w="2360609"/>
              </a:tblGrid>
              <a:tr h="2300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Brief Summary/Key Points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Notable Quotes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Observations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0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485156"/>
                          </a:solidFill>
                          <a:effectLst/>
                          <a:latin typeface="Arvo" panose="02000000000000000000" pitchFamily="2" charset="0"/>
                          <a:ea typeface="Arvo" panose="02000000000000000000" pitchFamily="2" charset="0"/>
                        </a:rPr>
                        <a:t> </a:t>
                      </a:r>
                    </a:p>
                  </a:txBody>
                  <a:tcPr marL="53073" marR="530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9789" y="669749"/>
            <a:ext cx="76326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246A"/>
                </a:solidFill>
                <a:latin typeface="Century Gothic" panose="020B0502020202020204" pitchFamily="34" charset="0"/>
              </a:rPr>
              <a:t>Focus Group Notes</a:t>
            </a:r>
            <a:endParaRPr lang="en-US" sz="900" b="1" dirty="0" smtClean="0">
              <a:solidFill>
                <a:srgbClr val="70246A"/>
              </a:solidFill>
              <a:latin typeface="Century Gothic" panose="020B0502020202020204" pitchFamily="34" charset="0"/>
            </a:endParaRPr>
          </a:p>
          <a:p>
            <a:endParaRPr lang="en-US" sz="800" b="1" dirty="0" smtClean="0">
              <a:solidFill>
                <a:srgbClr val="70246A"/>
              </a:solidFill>
              <a:latin typeface="Century Gothic" panose="020B0502020202020204" pitchFamily="34" charset="0"/>
            </a:endParaRPr>
          </a:p>
          <a:p>
            <a:r>
              <a:rPr lang="en-US" sz="1400" dirty="0" smtClean="0">
                <a:solidFill>
                  <a:srgbClr val="70246A"/>
                </a:solidFill>
                <a:latin typeface="Century Gothic" panose="020B0502020202020204" pitchFamily="34" charset="0"/>
              </a:rPr>
              <a:t>	</a:t>
            </a:r>
            <a:r>
              <a:rPr lang="en-US" sz="1400" dirty="0" smtClean="0">
                <a:solidFill>
                  <a:srgbClr val="485156"/>
                </a:solidFill>
                <a:latin typeface="Century Gothic" panose="020B0502020202020204" pitchFamily="34" charset="0"/>
              </a:rPr>
              <a:t>Bring this worksheet with you when hosting a focus group for taking notes.</a:t>
            </a:r>
            <a:endParaRPr lang="en-US" sz="1400" dirty="0">
              <a:solidFill>
                <a:srgbClr val="4851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611" y="3309981"/>
            <a:ext cx="27568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70246A"/>
                </a:solidFill>
                <a:effectLst/>
                <a:latin typeface="Arvo" panose="02000000000000000000" pitchFamily="2" charset="0"/>
                <a:ea typeface="Arvo" panose="02000000000000000000" pitchFamily="2" charset="0"/>
              </a:rPr>
              <a:t>Q1. [Insert question text]?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70246A"/>
              </a:solidFill>
              <a:effectLst/>
              <a:latin typeface="Arvo" panose="02000000000000000000" pitchFamily="2" charset="0"/>
              <a:ea typeface="Arvo" panose="02000000000000000000" pitchFamily="2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487" y="57889"/>
            <a:ext cx="1703709" cy="68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1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49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Arvo</vt:lpstr>
      <vt:lpstr>Calibri</vt:lpstr>
      <vt:lpstr>Calibri Light</vt:lpstr>
      <vt:lpstr>Century Gothic</vt:lpstr>
      <vt:lpstr>Office Theme</vt:lpstr>
      <vt:lpstr>PowerPoint Presentation</vt:lpstr>
    </vt:vector>
  </TitlesOfParts>
  <Company>University of Maine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Whitney</dc:creator>
  <cp:lastModifiedBy>Emilie Swenson</cp:lastModifiedBy>
  <cp:revision>5</cp:revision>
  <dcterms:created xsi:type="dcterms:W3CDTF">2017-10-12T19:51:46Z</dcterms:created>
  <dcterms:modified xsi:type="dcterms:W3CDTF">2017-10-12T20:57:39Z</dcterms:modified>
</cp:coreProperties>
</file>